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90" r:id="rId2"/>
    <p:sldId id="291" r:id="rId3"/>
    <p:sldId id="292" r:id="rId4"/>
    <p:sldId id="293" r:id="rId5"/>
    <p:sldId id="294" r:id="rId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D30"/>
    <a:srgbClr val="E64626"/>
    <a:srgbClr val="000000"/>
    <a:srgbClr val="414143"/>
    <a:srgbClr val="FEB800"/>
    <a:srgbClr val="014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77051" autoAdjust="0"/>
  </p:normalViewPr>
  <p:slideViewPr>
    <p:cSldViewPr snapToGrid="0" snapToObjects="1">
      <p:cViewPr varScale="1">
        <p:scale>
          <a:sx n="126" d="100"/>
          <a:sy n="126" d="100"/>
        </p:scale>
        <p:origin x="123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34A3F2-3D84-4E7E-B434-807B9FD6EE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498-EB56-4070-9AE0-4136DD4863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5A54-99DD-413E-9E7D-D19423C5EEEB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8E242-073A-4792-9EF0-A36F13F2E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5F0EE-9718-4970-A96D-818BE72586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2F37F-3270-4ACA-AFC3-E56B6FD02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F9F835-65F9-4124-A1C4-608F9436FA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8ECB6-5364-4B57-A854-C56562C8E5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CB83-6C07-4A1F-95B2-B0FEF69AB8DB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EACD7CF-C033-4154-A0F1-5C3892F42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EC88A5D-41B5-4430-B0B7-624F946D2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ACCA3-452C-4E00-BE74-FE4844486A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2837F-45E6-4813-A049-3ED1B5505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31E5A-3A3D-4189-9E40-FF9ACFA439D9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31E5A-3A3D-4189-9E40-FF9ACFA439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56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31E5A-3A3D-4189-9E40-FF9ACFA439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4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31E5A-3A3D-4189-9E40-FF9ACFA439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21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31E5A-3A3D-4189-9E40-FF9ACFA439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5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31E5A-3A3D-4189-9E40-FF9ACFA439D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91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0AB05C3-F9A2-46CA-AFBE-D5619CE4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1C12F9-384F-4DEE-B7CB-C12690A6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0DDC57-8B00-4AA2-B12A-459634D3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B898-0E30-45DC-8904-B2D3A31F9B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B36CE-AFC2-47AA-997F-C0D7CFF897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A189CB2-C942-4866-B41C-5EDEA9AA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827DE3-1AF1-448A-B8D3-849E8400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59F6EC-B491-465E-A703-59A8C74C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D878EF4-7123-4D8B-ACF1-F9FFAA727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D729EC-FB12-4FDA-9580-3B7AC1EB0C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5602BF3-04A1-4CBB-AB69-2AA16CB81C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534FD5-1980-4472-A57C-320743B6B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71E236-CDB3-4B17-A7CE-718AD6C47A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B09D8-25B6-44B6-BF6B-B8AB969C118A}"/>
              </a:ext>
            </a:extLst>
          </p:cNvPr>
          <p:cNvSpPr txBox="1"/>
          <p:nvPr userDrawn="1"/>
        </p:nvSpPr>
        <p:spPr>
          <a:xfrm>
            <a:off x="8774668" y="0"/>
            <a:ext cx="369332" cy="51435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endParaRPr lang="en-GB" sz="1200" dirty="0">
              <a:latin typeface="+mj-lt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12242D6-E514-429B-969C-3C39D14F23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7616016-3C38-4CBC-894F-BFE439EDE7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08CC9-B00E-4519-86B8-2119E7458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D8A2D-149E-471C-B1E8-2B96B6C2B4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69AC2FC-6B3A-4046-8920-40CAB90903E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2AA6E-A7C7-46D9-92B4-8BB69167E4B2}"/>
              </a:ext>
            </a:extLst>
          </p:cNvPr>
          <p:cNvSpPr txBox="1"/>
          <p:nvPr userDrawn="1"/>
        </p:nvSpPr>
        <p:spPr>
          <a:xfrm>
            <a:off x="8774668" y="0"/>
            <a:ext cx="369332" cy="51435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endParaRPr lang="en-GB" sz="1200" dirty="0">
              <a:latin typeface="+mj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385C2EC-4D0B-48D1-8615-DA0405D467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58E902F-E496-43B8-A695-C054D078C9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5F8DB-027F-45B9-B326-D1493497C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838D6-AB26-4A76-8194-98CB79C23C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5BF266-A259-43B4-A047-039CFF06DE6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69FDB-DC42-4612-9923-2AE01E712B98}"/>
              </a:ext>
            </a:extLst>
          </p:cNvPr>
          <p:cNvSpPr txBox="1"/>
          <p:nvPr userDrawn="1"/>
        </p:nvSpPr>
        <p:spPr>
          <a:xfrm>
            <a:off x="8774668" y="0"/>
            <a:ext cx="369332" cy="51435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endParaRPr lang="en-GB" sz="1200" dirty="0">
              <a:latin typeface="+mj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CC21082-3C27-4061-A513-64829F3DAA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BFE4B9C-9EC3-4C5F-84D8-4703644D18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D1CE6-6BB6-418E-8272-40B1FFCD3B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370CF-F2B1-462D-B8E7-51A1FBF5DE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435CE-D557-412E-86FC-A4145B8A1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68972-4378-44CC-B1F7-6956B96F2ED7}"/>
              </a:ext>
            </a:extLst>
          </p:cNvPr>
          <p:cNvSpPr txBox="1"/>
          <p:nvPr userDrawn="1"/>
        </p:nvSpPr>
        <p:spPr>
          <a:xfrm>
            <a:off x="8774668" y="0"/>
            <a:ext cx="369332" cy="51435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endParaRPr lang="en-GB" sz="1200" dirty="0">
              <a:latin typeface="+mj-l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305F78-E170-46D9-8650-D931FFD289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12CFA0-13DE-4D42-A0FA-9601CEAEAB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246853" y="1298794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46853" y="2696827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4325-833D-443A-9F4F-CA93EAD15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721" t="10778" r="33543" b="4812"/>
          <a:stretch/>
        </p:blipFill>
        <p:spPr>
          <a:xfrm flipH="1">
            <a:off x="3755596" y="0"/>
            <a:ext cx="5388404" cy="51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06678-77C3-4AF9-858C-60B42F16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A4BF6-F991-493A-B9BD-6E10D1D1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BF8A0-E9F6-4477-8517-EA7E37AA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235E9FF-B218-4E9D-B828-391C3D451F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A08FD76-3279-46A3-B3EB-A683D00CA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BBC0-11F8-4828-ADFF-9691FC40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D7314-4997-45D4-8B67-957F5631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E79ED-78D8-4FD5-B4E1-96DBD6A4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67EFD-9FAA-4A51-9349-65B26607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BCEAFC0-13CC-492C-BA6C-A9ACE3DE7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6175" y="0"/>
            <a:ext cx="377825" cy="5143500"/>
          </a:xfrm>
        </p:spPr>
        <p:txBody>
          <a:bodyPr vert="vert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639DFFE-81AB-4A9A-BA4B-FFD1B8B2A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377825" cy="5143500"/>
          </a:xfrm>
        </p:spPr>
        <p:txBody>
          <a:bodyPr vert="vert270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77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DAA3B-0BDC-4F3B-8566-3A464FA2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OzFink2023 - ASKAP dynamic sky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4D085-BB24-4972-B28B-8C6BF085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Dougal Dobie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A6E73-5278-428A-8B68-0E5DB44F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18DB9-2F6B-4007-AD97-39D519284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059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644A0-D7F5-4B83-9A19-C8634B9CF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3742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GB"/>
              <a:t>Dougal Dobie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C27A1-1806-45DF-A21B-BCCE695F0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B4618DB9-2F6B-4007-AD97-39D5192844C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6D556-5880-4ADF-8338-7C9E90F94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OzFink2023 - ASKAP dynamic sky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53" r:id="rId3"/>
    <p:sldLayoutId id="2147483739" r:id="rId4"/>
    <p:sldLayoutId id="2147483740" r:id="rId5"/>
    <p:sldLayoutId id="2147483751" r:id="rId6"/>
    <p:sldLayoutId id="2147483752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54" r:id="rId21"/>
    <p:sldLayoutId id="2147483736" r:id="rId22"/>
    <p:sldLayoutId id="2147483747" r:id="rId23"/>
    <p:sldLayoutId id="2147483748" r:id="rId24"/>
    <p:sldLayoutId id="2147483749" r:id="rId25"/>
    <p:sldLayoutId id="2147483750" r:id="rId26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72AC6C-5454-53E5-0713-AFE35B59C7C5}"/>
              </a:ext>
            </a:extLst>
          </p:cNvPr>
          <p:cNvSpPr/>
          <p:nvPr/>
        </p:nvSpPr>
        <p:spPr>
          <a:xfrm>
            <a:off x="170822" y="4252303"/>
            <a:ext cx="1657978" cy="711583"/>
          </a:xfrm>
          <a:prstGeom prst="rect">
            <a:avLst/>
          </a:prstGeom>
          <a:solidFill>
            <a:srgbClr val="EE5D30"/>
          </a:solidFill>
          <a:ln>
            <a:noFill/>
          </a:ln>
          <a:effectLst>
            <a:outerShdw blurRad="40000" dist="23000" dir="5400000" rotWithShape="0">
              <a:srgbClr val="EE5D3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FCE77-A84B-C16F-B372-FF221DCF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3" y="1290842"/>
            <a:ext cx="5449957" cy="1303630"/>
          </a:xfrm>
        </p:spPr>
        <p:txBody>
          <a:bodyPr/>
          <a:lstStyle/>
          <a:p>
            <a:r>
              <a:rPr lang="en-AU" b="1" i="0" dirty="0">
                <a:effectLst/>
                <a:latin typeface="system-ui"/>
              </a:rPr>
              <a:t>Generate a RAG using NVIDIA NIM microservices locally (on MPC)</a:t>
            </a:r>
            <a:br>
              <a:rPr lang="en-AU" b="1" i="0" dirty="0"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65AB7-004D-E6F6-F6D8-E11CF0B1CD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610" y="2571750"/>
            <a:ext cx="3963817" cy="639366"/>
          </a:xfrm>
        </p:spPr>
        <p:txBody>
          <a:bodyPr/>
          <a:lstStyle/>
          <a:p>
            <a:r>
              <a:rPr lang="en-US" sz="1800" dirty="0"/>
              <a:t>X-Skilling 18 November</a:t>
            </a:r>
          </a:p>
          <a:p>
            <a:r>
              <a:rPr lang="en-US" sz="1800" dirty="0"/>
              <a:t>Tom Mauch</a:t>
            </a:r>
          </a:p>
        </p:txBody>
      </p:sp>
    </p:spTree>
    <p:extLst>
      <p:ext uri="{BB962C8B-B14F-4D97-AF65-F5344CB8AC3E}">
        <p14:creationId xmlns:p14="http://schemas.microsoft.com/office/powerpoint/2010/main" val="100003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AFB8FE-F955-DE19-2D46-897D1061984D}"/>
              </a:ext>
            </a:extLst>
          </p:cNvPr>
          <p:cNvSpPr/>
          <p:nvPr/>
        </p:nvSpPr>
        <p:spPr>
          <a:xfrm>
            <a:off x="170822" y="4252303"/>
            <a:ext cx="1657978" cy="711583"/>
          </a:xfrm>
          <a:prstGeom prst="rect">
            <a:avLst/>
          </a:prstGeom>
          <a:solidFill>
            <a:srgbClr val="EE5D30"/>
          </a:solidFill>
          <a:ln>
            <a:noFill/>
          </a:ln>
          <a:effectLst>
            <a:outerShdw blurRad="40000" dist="23000" dir="5400000" rotWithShape="0">
              <a:srgbClr val="EE5D3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8D301-C318-65BB-BAC2-4BF6914B7272}"/>
              </a:ext>
            </a:extLst>
          </p:cNvPr>
          <p:cNvSpPr txBox="1"/>
          <p:nvPr/>
        </p:nvSpPr>
        <p:spPr>
          <a:xfrm>
            <a:off x="311499" y="399044"/>
            <a:ext cx="85210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NIM?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According to NVIDIA:</a:t>
            </a:r>
            <a:endParaRPr lang="en-AU" dirty="0">
              <a:solidFill>
                <a:srgbClr val="525252"/>
              </a:solidFill>
              <a:latin typeface="NVIDIA Sans"/>
            </a:endParaRPr>
          </a:p>
          <a:p>
            <a:r>
              <a:rPr lang="en-AU" b="0" i="0" dirty="0">
                <a:solidFill>
                  <a:srgbClr val="323232"/>
                </a:solidFill>
                <a:effectLst/>
                <a:latin typeface="Montserrat" pitchFamily="2" charset="77"/>
              </a:rPr>
              <a:t>NVIDIA NIM (NVIDIA Inference Microservices), is a set of easy-to-use microservices for accelerating the deployment of foundation models on any cloud or data </a:t>
            </a:r>
            <a:r>
              <a:rPr lang="en-AU" b="0" i="0" dirty="0" err="1">
                <a:solidFill>
                  <a:srgbClr val="323232"/>
                </a:solidFill>
                <a:effectLst/>
                <a:latin typeface="Montserrat" pitchFamily="2" charset="77"/>
              </a:rPr>
              <a:t>center</a:t>
            </a:r>
            <a:r>
              <a:rPr lang="en-AU" b="0" i="0" dirty="0">
                <a:solidFill>
                  <a:srgbClr val="323232"/>
                </a:solidFill>
                <a:effectLst/>
                <a:latin typeface="Montserrat" pitchFamily="2" charset="77"/>
              </a:rPr>
              <a:t> infrastructure.</a:t>
            </a:r>
            <a:endParaRPr lang="en-AU" dirty="0">
              <a:solidFill>
                <a:srgbClr val="525252"/>
              </a:solidFill>
              <a:latin typeface="NVIDIA Sans"/>
            </a:endParaRPr>
          </a:p>
          <a:p>
            <a:endParaRPr lang="en-AU" sz="1600" b="1" i="0" dirty="0">
              <a:solidFill>
                <a:schemeClr val="bg1"/>
              </a:solidFill>
              <a:effectLst/>
              <a:latin typeface="Montserrat" panose="020F0502020204030204" pitchFamily="34" charset="0"/>
            </a:endParaRPr>
          </a:p>
          <a:p>
            <a:pPr algn="l">
              <a:spcAft>
                <a:spcPts val="750"/>
              </a:spcAft>
            </a:pPr>
            <a:r>
              <a:rPr lang="en-AU" sz="1600" b="1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Simplified deployment</a:t>
            </a:r>
            <a:r>
              <a:rPr lang="en-AU" sz="1600" b="0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 </a:t>
            </a:r>
            <a:r>
              <a:rPr lang="en-AU" sz="1600" b="0" i="0" dirty="0">
                <a:solidFill>
                  <a:srgbClr val="323232"/>
                </a:solidFill>
                <a:effectLst/>
                <a:latin typeface="Montserrat" panose="020F0502020204030204" pitchFamily="34" charset="0"/>
              </a:rPr>
              <a:t>: NIM streamlines the deployment process by automatically containerizing models and optimizing them for NVIDIA hardware. </a:t>
            </a:r>
          </a:p>
          <a:p>
            <a:pPr algn="l">
              <a:spcAft>
                <a:spcPts val="750"/>
              </a:spcAft>
            </a:pPr>
            <a:r>
              <a:rPr lang="en-AU" sz="1600" b="1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Scalability</a:t>
            </a:r>
            <a:r>
              <a:rPr lang="en-AU" sz="1600" b="0" i="0" dirty="0">
                <a:solidFill>
                  <a:srgbClr val="323232"/>
                </a:solidFill>
                <a:effectLst/>
                <a:latin typeface="Montserrat" panose="020F0502020204030204" pitchFamily="34" charset="0"/>
              </a:rPr>
              <a:t> : NIM can manage and scale deployments across multiple NVIDIA platforms, including on-premises</a:t>
            </a:r>
            <a:r>
              <a:rPr lang="en-AU" sz="1600" dirty="0">
                <a:solidFill>
                  <a:srgbClr val="323232"/>
                </a:solidFill>
                <a:latin typeface="Montserrat" panose="020F0502020204030204" pitchFamily="34" charset="0"/>
              </a:rPr>
              <a:t> and</a:t>
            </a:r>
            <a:r>
              <a:rPr lang="en-AU" sz="1600" b="0" i="0" dirty="0">
                <a:solidFill>
                  <a:srgbClr val="323232"/>
                </a:solidFill>
                <a:effectLst/>
                <a:latin typeface="Montserrat" panose="020F0502020204030204" pitchFamily="34" charset="0"/>
              </a:rPr>
              <a:t> cloud environments. </a:t>
            </a:r>
          </a:p>
          <a:p>
            <a:pPr algn="l">
              <a:spcAft>
                <a:spcPts val="750"/>
              </a:spcAft>
            </a:pPr>
            <a:r>
              <a:rPr lang="en-AU" sz="1600" b="1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Monitoring and management</a:t>
            </a:r>
            <a:r>
              <a:rPr lang="en-AU" sz="1600" b="0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 </a:t>
            </a:r>
            <a:r>
              <a:rPr lang="en-AU" sz="1600" b="0" i="0" dirty="0">
                <a:solidFill>
                  <a:srgbClr val="323232"/>
                </a:solidFill>
                <a:effectLst/>
                <a:latin typeface="Montserrat" panose="020F0502020204030204" pitchFamily="34" charset="0"/>
              </a:rPr>
              <a:t>: NIM provides comprehensive tools for monitoring model performance, resource utilization, and health</a:t>
            </a:r>
          </a:p>
          <a:p>
            <a:pPr algn="l">
              <a:spcAft>
                <a:spcPts val="750"/>
              </a:spcAft>
            </a:pPr>
            <a:r>
              <a:rPr lang="en-AU" sz="1600" b="1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Security</a:t>
            </a:r>
            <a:r>
              <a:rPr lang="en-AU" sz="1600" b="0" i="0" dirty="0">
                <a:solidFill>
                  <a:srgbClr val="323232"/>
                </a:solidFill>
                <a:effectLst/>
                <a:latin typeface="Montserrat" panose="020F0502020204030204" pitchFamily="34" charset="0"/>
              </a:rPr>
              <a:t> : NIM offers robust security features to protect your models and data.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087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704FB2-8E40-9C2C-748B-4EE51DD9341C}"/>
              </a:ext>
            </a:extLst>
          </p:cNvPr>
          <p:cNvSpPr/>
          <p:nvPr/>
        </p:nvSpPr>
        <p:spPr>
          <a:xfrm>
            <a:off x="170822" y="4252303"/>
            <a:ext cx="1657978" cy="711583"/>
          </a:xfrm>
          <a:prstGeom prst="rect">
            <a:avLst/>
          </a:prstGeom>
          <a:solidFill>
            <a:srgbClr val="EE5D30"/>
          </a:solidFill>
          <a:ln>
            <a:noFill/>
          </a:ln>
          <a:effectLst>
            <a:outerShdw blurRad="40000" dist="23000" dir="5400000" rotWithShape="0">
              <a:srgbClr val="EE5D3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F42D6-6557-124C-402E-1E5573CB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0" y="179614"/>
            <a:ext cx="3965263" cy="1303630"/>
          </a:xfrm>
        </p:spPr>
        <p:txBody>
          <a:bodyPr/>
          <a:lstStyle/>
          <a:p>
            <a:r>
              <a:rPr lang="en-US" dirty="0"/>
              <a:t>What is NIM?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me in practice: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4759F-A2BD-8CD9-1AF3-07876F8546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330" y="1608106"/>
            <a:ext cx="8496510" cy="29638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bunch of docker images containing models for various AI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Images (not all of them) can be run locally (for free) or on NVIDIA hosted hardware in the cloud (for cost).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API framework to access the models on the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 Tools for searching for docker images or online..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</a:t>
            </a:r>
            <a:r>
              <a:rPr lang="en-US" sz="2400" dirty="0" err="1"/>
              <a:t>build.nvidia.com</a:t>
            </a:r>
            <a:r>
              <a:rPr lang="en-US" sz="2400" dirty="0"/>
              <a:t>/explore/discover</a:t>
            </a:r>
          </a:p>
        </p:txBody>
      </p:sp>
    </p:spTree>
    <p:extLst>
      <p:ext uri="{BB962C8B-B14F-4D97-AF65-F5344CB8AC3E}">
        <p14:creationId xmlns:p14="http://schemas.microsoft.com/office/powerpoint/2010/main" val="208917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8B6C7D-453A-4F3B-B2BE-25C50F4BE484}"/>
              </a:ext>
            </a:extLst>
          </p:cNvPr>
          <p:cNvSpPr/>
          <p:nvPr/>
        </p:nvSpPr>
        <p:spPr>
          <a:xfrm>
            <a:off x="170822" y="4252303"/>
            <a:ext cx="1657978" cy="711583"/>
          </a:xfrm>
          <a:prstGeom prst="rect">
            <a:avLst/>
          </a:prstGeom>
          <a:solidFill>
            <a:srgbClr val="EE5D30"/>
          </a:solidFill>
          <a:ln>
            <a:noFill/>
          </a:ln>
          <a:effectLst>
            <a:outerShdw blurRad="40000" dist="23000" dir="5400000" rotWithShape="0">
              <a:srgbClr val="EE5D3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E8846-22A8-FD62-F561-D11A85DF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3" y="179614"/>
            <a:ext cx="8274437" cy="1303630"/>
          </a:xfrm>
        </p:spPr>
        <p:txBody>
          <a:bodyPr/>
          <a:lstStyle/>
          <a:p>
            <a:r>
              <a:rPr lang="en-AU" b="0" i="0" dirty="0">
                <a:effectLst/>
                <a:latin typeface="Google Sans"/>
              </a:rPr>
              <a:t>Retrieval-Augmented Generation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EAD51-087D-08AE-1F5D-CE929E6DED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123" y="830838"/>
            <a:ext cx="8593594" cy="4133047"/>
          </a:xfrm>
        </p:spPr>
        <p:txBody>
          <a:bodyPr/>
          <a:lstStyle/>
          <a:p>
            <a:r>
              <a:rPr lang="en-AU" sz="2400" b="0" i="0" dirty="0">
                <a:solidFill>
                  <a:srgbClr val="1A1A1A"/>
                </a:solidFill>
                <a:effectLst/>
                <a:latin typeface="NVIDIA-APAC"/>
              </a:rPr>
              <a:t>LLMs can be many months out of date.</a:t>
            </a:r>
          </a:p>
          <a:p>
            <a:endParaRPr lang="en-AU" sz="2400" b="0" i="0" dirty="0">
              <a:solidFill>
                <a:srgbClr val="1A1A1A"/>
              </a:solidFill>
              <a:effectLst/>
              <a:latin typeface="NVIDIA-APAC"/>
            </a:endParaRPr>
          </a:p>
          <a:p>
            <a:r>
              <a:rPr lang="en-AU" sz="2400" b="0" i="0" dirty="0">
                <a:solidFill>
                  <a:srgbClr val="1A1A1A"/>
                </a:solidFill>
                <a:effectLst/>
                <a:latin typeface="NVIDIA-APAC"/>
              </a:rPr>
              <a:t>Can enhance the accuracy and reliability of generative AI models with </a:t>
            </a:r>
            <a:r>
              <a:rPr lang="en-AU" sz="2400" dirty="0">
                <a:solidFill>
                  <a:srgbClr val="1A1A1A"/>
                </a:solidFill>
                <a:latin typeface="NVIDIA-APAC"/>
              </a:rPr>
              <a:t>text</a:t>
            </a:r>
            <a:r>
              <a:rPr lang="en-AU" sz="2400" b="0" i="0" dirty="0">
                <a:solidFill>
                  <a:srgbClr val="1A1A1A"/>
                </a:solidFill>
                <a:effectLst/>
                <a:latin typeface="NVIDIA-APAC"/>
              </a:rPr>
              <a:t> fetched from external (more recent) sources</a:t>
            </a:r>
          </a:p>
          <a:p>
            <a:endParaRPr lang="en-AU" sz="2400" b="0" i="0" dirty="0">
              <a:solidFill>
                <a:srgbClr val="1A1A1A"/>
              </a:solidFill>
              <a:effectLst/>
              <a:latin typeface="NVIDIA-APAC"/>
            </a:endParaRPr>
          </a:p>
          <a:p>
            <a:r>
              <a:rPr lang="en-AU" sz="2400" dirty="0">
                <a:solidFill>
                  <a:srgbClr val="000000"/>
                </a:solidFill>
                <a:latin typeface="NVIDIA-APAC"/>
              </a:rPr>
              <a:t>F</a:t>
            </a:r>
            <a:r>
              <a:rPr lang="en-AU" sz="2400" b="0" i="0" dirty="0">
                <a:solidFill>
                  <a:srgbClr val="000000"/>
                </a:solidFill>
                <a:effectLst/>
                <a:latin typeface="NVIDIA-APAC"/>
              </a:rPr>
              <a:t>aster and less computationally expensive than retraining a model with additional datasets</a:t>
            </a:r>
          </a:p>
          <a:p>
            <a:endParaRPr lang="en-AU" sz="2400" dirty="0">
              <a:solidFill>
                <a:srgbClr val="000000"/>
              </a:solidFill>
              <a:latin typeface="NVIDIA-APAC"/>
            </a:endParaRPr>
          </a:p>
          <a:p>
            <a:r>
              <a:rPr lang="en-AU" sz="2400" dirty="0">
                <a:solidFill>
                  <a:srgbClr val="000000"/>
                </a:solidFill>
                <a:latin typeface="NVIDIA-APAC"/>
              </a:rPr>
              <a:t>Locally augment an LLM with a set of ‘vector embeddings’ from a smaller up-to-date dataset and prompt with a set of relevant vectors to the LLM along with the user query.</a:t>
            </a:r>
            <a:endParaRPr lang="en-AU" sz="2400" dirty="0">
              <a:solidFill>
                <a:srgbClr val="1A1A1A"/>
              </a:solidFill>
              <a:latin typeface="NVIDIA-APAC"/>
            </a:endParaRPr>
          </a:p>
        </p:txBody>
      </p:sp>
    </p:spTree>
    <p:extLst>
      <p:ext uri="{BB962C8B-B14F-4D97-AF65-F5344CB8AC3E}">
        <p14:creationId xmlns:p14="http://schemas.microsoft.com/office/powerpoint/2010/main" val="155307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AB18-2B7B-52EF-1726-667F8E11A180}"/>
              </a:ext>
            </a:extLst>
          </p:cNvPr>
          <p:cNvSpPr/>
          <p:nvPr/>
        </p:nvSpPr>
        <p:spPr>
          <a:xfrm>
            <a:off x="170822" y="4252303"/>
            <a:ext cx="1657978" cy="711583"/>
          </a:xfrm>
          <a:prstGeom prst="rect">
            <a:avLst/>
          </a:prstGeom>
          <a:solidFill>
            <a:srgbClr val="EE5D30"/>
          </a:solidFill>
          <a:ln>
            <a:noFill/>
          </a:ln>
          <a:effectLst>
            <a:outerShdw blurRad="40000" dist="23000" dir="5400000" rotWithShape="0">
              <a:srgbClr val="EE5D3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377F4-A19E-AB3E-94E6-ABBC7FE7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22" y="295974"/>
            <a:ext cx="6108058" cy="618426"/>
          </a:xfrm>
        </p:spPr>
        <p:txBody>
          <a:bodyPr/>
          <a:lstStyle/>
          <a:p>
            <a:r>
              <a:rPr lang="en-US" dirty="0"/>
              <a:t>What will I (attempt) to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F4B5E-0C1D-7153-3058-1F319DA535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250" y="914401"/>
            <a:ext cx="8557470" cy="3943286"/>
          </a:xfrm>
        </p:spPr>
        <p:txBody>
          <a:bodyPr/>
          <a:lstStyle/>
          <a:p>
            <a:r>
              <a:rPr lang="en-US" sz="2000" dirty="0"/>
              <a:t>Install Llama3-8b LLM from NIM on MPC then generate a RAG based on the online VAST pipeline documentation.</a:t>
            </a:r>
          </a:p>
          <a:p>
            <a:r>
              <a:rPr lang="en-US" sz="2000" dirty="0"/>
              <a:t>Use a number of packages/models:</a:t>
            </a:r>
          </a:p>
          <a:p>
            <a:r>
              <a:rPr lang="en-US" sz="2000" i="1" dirty="0" err="1"/>
              <a:t>BeautifulSoup</a:t>
            </a:r>
            <a:r>
              <a:rPr lang="en-US" sz="2000" dirty="0"/>
              <a:t>: URL Parsing to Text</a:t>
            </a:r>
          </a:p>
          <a:p>
            <a:r>
              <a:rPr lang="en-US" sz="2000" i="1" dirty="0" err="1"/>
              <a:t>LangChain</a:t>
            </a:r>
            <a:r>
              <a:rPr lang="en-US" sz="2000" dirty="0"/>
              <a:t>: To chunk the text, and generate a simple chatbot with vector embeddings.</a:t>
            </a:r>
          </a:p>
          <a:p>
            <a:r>
              <a:rPr lang="en-US" sz="2000" i="1" dirty="0"/>
              <a:t>FAISS (</a:t>
            </a:r>
            <a:r>
              <a:rPr lang="en-US" sz="2000" i="1" dirty="0" err="1"/>
              <a:t>facebookresearch</a:t>
            </a:r>
            <a:r>
              <a:rPr lang="en-US" sz="2000" i="1" dirty="0"/>
              <a:t>)</a:t>
            </a:r>
            <a:r>
              <a:rPr lang="en-US" sz="2000" dirty="0"/>
              <a:t>: To </a:t>
            </a:r>
            <a:r>
              <a:rPr lang="en-US" sz="2000" dirty="0" err="1"/>
              <a:t>vectorise</a:t>
            </a:r>
            <a:r>
              <a:rPr lang="en-US" sz="2000" dirty="0"/>
              <a:t> (and </a:t>
            </a:r>
            <a:r>
              <a:rPr lang="en-US" sz="2000" dirty="0" err="1"/>
              <a:t>serialise</a:t>
            </a:r>
            <a:r>
              <a:rPr lang="en-US" sz="2000" dirty="0"/>
              <a:t>) embeddings</a:t>
            </a:r>
          </a:p>
          <a:p>
            <a:r>
              <a:rPr lang="en-US" sz="2000" dirty="0"/>
              <a:t>NIM: To host an Llama3-8b LLM on MPC. </a:t>
            </a:r>
          </a:p>
          <a:p>
            <a:r>
              <a:rPr lang="en-US" sz="2000" dirty="0"/>
              <a:t>	 Use NVIDIA embed-qa-4 nim as embedding model</a:t>
            </a:r>
          </a:p>
          <a:p>
            <a:r>
              <a:rPr lang="en-US" sz="2000" dirty="0"/>
              <a:t>(l</a:t>
            </a:r>
            <a:r>
              <a:rPr lang="en-AU" sz="2000" b="0" i="0" dirty="0" err="1">
                <a:solidFill>
                  <a:srgbClr val="1C1E21"/>
                </a:solidFill>
                <a:effectLst/>
                <a:latin typeface="SFMono-Regular"/>
              </a:rPr>
              <a:t>angchain</a:t>
            </a:r>
            <a:r>
              <a:rPr lang="en-AU" sz="2000" b="0" i="0" dirty="0">
                <a:solidFill>
                  <a:srgbClr val="1C1E21"/>
                </a:solidFill>
                <a:effectLst/>
                <a:latin typeface="SFMono-Regular"/>
              </a:rPr>
              <a:t>-</a:t>
            </a:r>
            <a:r>
              <a:rPr lang="en-AU" sz="2000" b="0" i="0" dirty="0" err="1">
                <a:solidFill>
                  <a:srgbClr val="1C1E21"/>
                </a:solidFill>
                <a:effectLst/>
                <a:latin typeface="SFMono-Regular"/>
              </a:rPr>
              <a:t>nvidia</a:t>
            </a:r>
            <a:r>
              <a:rPr lang="en-AU" sz="2000" b="0" i="0" dirty="0">
                <a:solidFill>
                  <a:srgbClr val="1C1E21"/>
                </a:solidFill>
                <a:effectLst/>
                <a:latin typeface="SFMono-Regular"/>
              </a:rPr>
              <a:t>-ai-endpoints</a:t>
            </a:r>
            <a:r>
              <a:rPr lang="en-US" sz="2000" dirty="0"/>
              <a:t> package to provide </a:t>
            </a:r>
            <a:r>
              <a:rPr lang="en-US" sz="2000" dirty="0" err="1"/>
              <a:t>LangChain</a:t>
            </a:r>
            <a:r>
              <a:rPr lang="en-US" sz="2000" dirty="0"/>
              <a:t> integrations to NVIDIA NIMs)</a:t>
            </a:r>
          </a:p>
        </p:txBody>
      </p:sp>
    </p:spTree>
    <p:extLst>
      <p:ext uri="{BB962C8B-B14F-4D97-AF65-F5344CB8AC3E}">
        <p14:creationId xmlns:p14="http://schemas.microsoft.com/office/powerpoint/2010/main" val="2220678310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IPE-5193" id="{E37C24DD-8B56-E24D-84C8-48722311BD66}" vid="{BBBF2268-69C2-664F-BD0C-BF07F2131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PPT-template-widescreen_August15</Template>
  <TotalTime>101</TotalTime>
  <Words>387</Words>
  <Application>Microsoft Macintosh PowerPoint</Application>
  <PresentationFormat>On-screen Show (16:9)</PresentationFormat>
  <Paragraphs>40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Google Sans</vt:lpstr>
      <vt:lpstr>Lucida Grande</vt:lpstr>
      <vt:lpstr>Montserrat</vt:lpstr>
      <vt:lpstr>NVIDIA Sans</vt:lpstr>
      <vt:lpstr>NVIDIA-APAC</vt:lpstr>
      <vt:lpstr>SFMono-Regular</vt:lpstr>
      <vt:lpstr>system-ui</vt:lpstr>
      <vt:lpstr>Tw Cen MT</vt:lpstr>
      <vt:lpstr>PPT-template-widescreen_August15</vt:lpstr>
      <vt:lpstr>Generate a RAG using NVIDIA NIM microservices locally (on MPC) </vt:lpstr>
      <vt:lpstr>PowerPoint Presentation</vt:lpstr>
      <vt:lpstr>What is NIM?  For me in practice:</vt:lpstr>
      <vt:lpstr>Retrieval-Augmented Generation</vt:lpstr>
      <vt:lpstr>What will I (attempt) to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Mauch</dc:creator>
  <cp:lastModifiedBy>Thomas Mauch</cp:lastModifiedBy>
  <cp:revision>5</cp:revision>
  <dcterms:created xsi:type="dcterms:W3CDTF">2024-11-17T04:44:44Z</dcterms:created>
  <dcterms:modified xsi:type="dcterms:W3CDTF">2024-11-17T23:35:23Z</dcterms:modified>
</cp:coreProperties>
</file>